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F6136D-D9C2-424F-96D9-930980B84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B4FEC-42C1-4D03-BC68-B396E4A12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37979-5139-4B6B-9899-CA3FE3E5F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052A8-4238-41B6-A134-65B332F6A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72DE017-0FD8-47E2-AA6B-D56727C2B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69203D-4B27-4D45-9727-62FD31108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E7BD3F-EE06-40B3-ACE2-72A66F6D5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540F9-395C-4B1C-82E0-F55BB7783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A39B5D9-78A7-48EA-B90E-B35EE9F0E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FF9E0-C836-41F0-9D45-D8A91B146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4FB74344-3469-4036-89FD-ACCFFD593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C3FAB6-A2A6-4074-ACD6-AF48CB11B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8" r:id="rId2"/>
    <p:sldLayoutId id="2147483723" r:id="rId3"/>
    <p:sldLayoutId id="2147483724" r:id="rId4"/>
    <p:sldLayoutId id="2147483725" r:id="rId5"/>
    <p:sldLayoutId id="2147483719" r:id="rId6"/>
    <p:sldLayoutId id="2147483726" r:id="rId7"/>
    <p:sldLayoutId id="2147483720" r:id="rId8"/>
    <p:sldLayoutId id="2147483727" r:id="rId9"/>
    <p:sldLayoutId id="2147483721" r:id="rId10"/>
    <p:sldLayoutId id="2147483728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4929" y="2362200"/>
            <a:ext cx="8594272" cy="209550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UNT</a:t>
            </a:r>
            <a:r>
              <a:rPr lang="id-ID" sz="3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3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id-ID" sz="3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3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en-US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PERBAIKAN PROSES DAN </a:t>
            </a:r>
            <a:r>
              <a:rPr lang="en-US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id-ID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BELAJAR</a:t>
            </a:r>
            <a:r>
              <a:rPr lang="id-ID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id-ID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&amp; </a:t>
            </a:r>
            <a:br>
              <a:rPr lang="id-ID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PENINGKATAN </a:t>
            </a:r>
            <a:r>
              <a:rPr lang="id-ID" sz="3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PROFESIONLISME </a:t>
            </a:r>
            <a:r>
              <a:rPr lang="en-US" sz="3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GURU</a:t>
            </a:r>
            <a:endParaRPr lang="en-US" sz="3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908643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PENELITIAN TINDAKAN KELAS</a:t>
            </a:r>
            <a:endParaRPr lang="id-ID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2060"/>
                </a:solidFill>
                <a:latin typeface="Allegro BT" pitchFamily="82" charset="0"/>
              </a:rPr>
              <a:t>PEMECAHAN MASALAH (Hipotesis Tindakan)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752600"/>
            <a:ext cx="8153400" cy="4343400"/>
          </a:xfrm>
        </p:spPr>
        <p:txBody>
          <a:bodyPr/>
          <a:lstStyle/>
          <a:p>
            <a:pPr marL="441325" indent="-441325" eaLnBrk="1" hangingPunct="1">
              <a:lnSpc>
                <a:spcPct val="90000"/>
              </a:lnSpc>
            </a:pPr>
            <a:r>
              <a:rPr lang="en-US" sz="4000" dirty="0" err="1" smtClean="0">
                <a:latin typeface="Albertus Medium" pitchFamily="34" charset="0"/>
              </a:rPr>
              <a:t>Didukung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dengan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pertimbangan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teoretik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dan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empirik</a:t>
            </a:r>
            <a:r>
              <a:rPr lang="en-US" sz="4000" dirty="0" smtClean="0">
                <a:latin typeface="Albertus Medium" pitchFamily="34" charset="0"/>
              </a:rPr>
              <a:t> yang </a:t>
            </a:r>
            <a:r>
              <a:rPr lang="en-US" sz="4000" dirty="0" err="1" smtClean="0">
                <a:latin typeface="Albertus Medium" pitchFamily="34" charset="0"/>
              </a:rPr>
              <a:t>mendalam</a:t>
            </a:r>
            <a:r>
              <a:rPr lang="en-US" sz="4000" dirty="0" smtClean="0">
                <a:latin typeface="Albertus Medium" pitchFamily="34" charset="0"/>
              </a:rPr>
              <a:t>.</a:t>
            </a:r>
          </a:p>
          <a:p>
            <a:pPr marL="441325" indent="-441325" eaLnBrk="1" hangingPunct="1">
              <a:lnSpc>
                <a:spcPct val="90000"/>
              </a:lnSpc>
            </a:pPr>
            <a:r>
              <a:rPr lang="en-US" sz="4000" dirty="0" err="1" smtClean="0">
                <a:latin typeface="Albertus Medium" pitchFamily="34" charset="0"/>
              </a:rPr>
              <a:t>Diimplementasikan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dalam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bentuk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tindakan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atau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intervensi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terhadap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praktik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pendidikan</a:t>
            </a:r>
            <a:r>
              <a:rPr lang="en-US" sz="4000" dirty="0" smtClean="0">
                <a:latin typeface="Albertus Medium" pitchFamily="34" charset="0"/>
              </a:rPr>
              <a:t> yang normal.</a:t>
            </a:r>
          </a:p>
          <a:p>
            <a:pPr marL="441325" indent="-441325" eaLnBrk="1" hangingPunct="1">
              <a:lnSpc>
                <a:spcPct val="90000"/>
              </a:lnSpc>
            </a:pPr>
            <a:r>
              <a:rPr lang="en-US" sz="4000" dirty="0" err="1" smtClean="0">
                <a:latin typeface="Albertus Medium" pitchFamily="34" charset="0"/>
              </a:rPr>
              <a:t>Perlu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disiapkan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alternatif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tindakan</a:t>
            </a:r>
            <a:r>
              <a:rPr lang="en-US" sz="4000" dirty="0" smtClean="0">
                <a:latin typeface="Albertus Medium" pitchFamily="34" charset="0"/>
              </a:rPr>
              <a:t> yang lain.</a:t>
            </a:r>
          </a:p>
          <a:p>
            <a:pPr marL="441325" indent="-441325" eaLnBrk="1" hangingPunct="1">
              <a:lnSpc>
                <a:spcPct val="90000"/>
              </a:lnSpc>
            </a:pPr>
            <a:r>
              <a:rPr lang="en-US" sz="4000" dirty="0" err="1" smtClean="0">
                <a:latin typeface="Albertus Medium" pitchFamily="34" charset="0"/>
              </a:rPr>
              <a:t>Disesuaikan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dengan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kondisi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aktual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di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lapangan</a:t>
            </a:r>
            <a:r>
              <a:rPr lang="en-US" sz="4000" dirty="0" smtClean="0">
                <a:latin typeface="Albertus Medium" pitchFamily="34" charset="0"/>
              </a:rPr>
              <a:t>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2060"/>
                </a:solidFill>
                <a:latin typeface="Allegro BT" pitchFamily="82" charset="0"/>
              </a:rPr>
              <a:t>RANCANGAN PENELITIAN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52600"/>
            <a:ext cx="8153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 err="1" smtClean="0">
                <a:latin typeface="Albertus Medium" pitchFamily="34" charset="0"/>
              </a:rPr>
              <a:t>Biasanya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terdiri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dari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rangkaian</a:t>
            </a:r>
            <a:endParaRPr lang="en-US" sz="3600" dirty="0" smtClean="0">
              <a:latin typeface="Albertus Medium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000" dirty="0" smtClean="0">
              <a:latin typeface="Albertus Medium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Albertus Medium" pitchFamily="34" charset="0"/>
              </a:rPr>
              <a:t>	</a:t>
            </a:r>
            <a:r>
              <a:rPr lang="en-US" sz="3600" b="1" dirty="0" smtClean="0">
                <a:latin typeface="Albertus Medium" pitchFamily="34" charset="0"/>
              </a:rPr>
              <a:t>RA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smtClean="0">
                <a:latin typeface="Albertus Medium" pitchFamily="34" charset="0"/>
                <a:sym typeface="Wingdings" pitchFamily="2" charset="2"/>
              </a:rPr>
              <a:t>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3600" b="1" dirty="0" smtClean="0">
                <a:latin typeface="Albertus Medium" pitchFamily="34" charset="0"/>
              </a:rPr>
              <a:t>RT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smtClean="0">
                <a:latin typeface="Albertus Medium" pitchFamily="34" charset="0"/>
                <a:sym typeface="Wingdings" pitchFamily="2" charset="2"/>
              </a:rPr>
              <a:t>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3600" b="1" dirty="0" smtClean="0">
                <a:latin typeface="Albertus Medium" pitchFamily="34" charset="0"/>
              </a:rPr>
              <a:t>T </a:t>
            </a:r>
            <a:r>
              <a:rPr lang="en-US" sz="2800" b="1" dirty="0" smtClean="0">
                <a:latin typeface="Albertus Medium" pitchFamily="34" charset="0"/>
                <a:sym typeface="Wingdings" pitchFamily="2" charset="2"/>
              </a:rPr>
              <a:t>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3600" b="1" dirty="0" smtClean="0">
                <a:latin typeface="Albertus Medium" pitchFamily="34" charset="0"/>
              </a:rPr>
              <a:t>O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smtClean="0">
                <a:latin typeface="Albertus Medium" pitchFamily="34" charset="0"/>
                <a:sym typeface="Wingdings" pitchFamily="2" charset="2"/>
              </a:rPr>
              <a:t>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3600" b="1" dirty="0" smtClean="0">
                <a:latin typeface="Albertus Medium" pitchFamily="34" charset="0"/>
              </a:rPr>
              <a:t>R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smtClean="0">
                <a:latin typeface="Albertus Medium" pitchFamily="34" charset="0"/>
                <a:sym typeface="Wingdings" pitchFamily="2" charset="2"/>
              </a:rPr>
              <a:t>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3600" b="1" dirty="0" smtClean="0">
                <a:latin typeface="Albertus Medium" pitchFamily="34" charset="0"/>
              </a:rPr>
              <a:t>RT(2) </a:t>
            </a:r>
            <a:r>
              <a:rPr lang="en-US" sz="3600" b="1" dirty="0" err="1" smtClean="0">
                <a:latin typeface="Albertus Medium" pitchFamily="34" charset="0"/>
              </a:rPr>
              <a:t>dst</a:t>
            </a:r>
            <a:r>
              <a:rPr lang="en-US" sz="3600" b="1" dirty="0" smtClean="0">
                <a:latin typeface="Albertus Medium" pitchFamily="34" charset="0"/>
              </a:rPr>
              <a:t>.</a:t>
            </a:r>
          </a:p>
          <a:p>
            <a:pPr marL="722313" lvl="1" indent="-355600" eaLnBrk="1" hangingPunct="1">
              <a:lnSpc>
                <a:spcPct val="90000"/>
              </a:lnSpc>
            </a:pPr>
            <a:endParaRPr lang="en-US" sz="1000" dirty="0" smtClean="0">
              <a:latin typeface="Albertus Medium" pitchFamily="34" charset="0"/>
            </a:endParaRPr>
          </a:p>
          <a:p>
            <a:pPr marL="722313" lvl="1" indent="-355600" eaLnBrk="1" hangingPunct="1">
              <a:lnSpc>
                <a:spcPct val="90000"/>
              </a:lnSpc>
            </a:pPr>
            <a:r>
              <a:rPr lang="en-US" sz="3200" dirty="0" smtClean="0">
                <a:latin typeface="Albertus Medium" pitchFamily="34" charset="0"/>
              </a:rPr>
              <a:t>RA 	= </a:t>
            </a:r>
            <a:r>
              <a:rPr lang="en-US" sz="3200" dirty="0" err="1" smtClean="0">
                <a:latin typeface="Albertus Medium" pitchFamily="34" charset="0"/>
              </a:rPr>
              <a:t>Refleksi</a:t>
            </a:r>
            <a:r>
              <a:rPr lang="en-US" sz="3200" dirty="0" smtClean="0">
                <a:latin typeface="Albertus Medium" pitchFamily="34" charset="0"/>
              </a:rPr>
              <a:t> </a:t>
            </a:r>
            <a:r>
              <a:rPr lang="en-US" sz="3200" dirty="0" err="1" smtClean="0">
                <a:latin typeface="Albertus Medium" pitchFamily="34" charset="0"/>
              </a:rPr>
              <a:t>Awal</a:t>
            </a:r>
            <a:r>
              <a:rPr lang="en-US" sz="3200" dirty="0" smtClean="0">
                <a:latin typeface="Albertus Medium" pitchFamily="34" charset="0"/>
              </a:rPr>
              <a:t>  </a:t>
            </a:r>
          </a:p>
          <a:p>
            <a:pPr marL="722313" lvl="1" indent="-355600" eaLnBrk="1" hangingPunct="1">
              <a:lnSpc>
                <a:spcPct val="90000"/>
              </a:lnSpc>
            </a:pPr>
            <a:r>
              <a:rPr lang="en-US" sz="3200" dirty="0" smtClean="0">
                <a:latin typeface="Albertus Medium" pitchFamily="34" charset="0"/>
              </a:rPr>
              <a:t>RT 	= </a:t>
            </a:r>
            <a:r>
              <a:rPr lang="en-US" sz="3200" dirty="0" err="1" smtClean="0">
                <a:latin typeface="Albertus Medium" pitchFamily="34" charset="0"/>
              </a:rPr>
              <a:t>Rencana</a:t>
            </a:r>
            <a:r>
              <a:rPr lang="en-US" sz="3200" dirty="0" smtClean="0">
                <a:latin typeface="Albertus Medium" pitchFamily="34" charset="0"/>
              </a:rPr>
              <a:t> </a:t>
            </a:r>
            <a:r>
              <a:rPr lang="en-US" sz="3200" dirty="0" err="1" smtClean="0">
                <a:latin typeface="Albertus Medium" pitchFamily="34" charset="0"/>
              </a:rPr>
              <a:t>Tindakan</a:t>
            </a:r>
            <a:endParaRPr lang="en-US" sz="3200" dirty="0" smtClean="0">
              <a:latin typeface="Albertus Medium" pitchFamily="34" charset="0"/>
            </a:endParaRPr>
          </a:p>
          <a:p>
            <a:pPr marL="722313" lvl="1" indent="-355600" eaLnBrk="1" hangingPunct="1">
              <a:lnSpc>
                <a:spcPct val="90000"/>
              </a:lnSpc>
            </a:pPr>
            <a:r>
              <a:rPr lang="en-US" sz="3200" dirty="0" smtClean="0">
                <a:latin typeface="Albertus Medium" pitchFamily="34" charset="0"/>
              </a:rPr>
              <a:t>T	= </a:t>
            </a:r>
            <a:r>
              <a:rPr lang="en-US" sz="3200" dirty="0" err="1" smtClean="0">
                <a:latin typeface="Albertus Medium" pitchFamily="34" charset="0"/>
              </a:rPr>
              <a:t>Tindakan</a:t>
            </a:r>
            <a:endParaRPr lang="en-US" sz="3200" dirty="0" smtClean="0">
              <a:latin typeface="Albertus Medium" pitchFamily="34" charset="0"/>
            </a:endParaRPr>
          </a:p>
          <a:p>
            <a:pPr marL="722313" lvl="1" indent="-355600" eaLnBrk="1" hangingPunct="1">
              <a:lnSpc>
                <a:spcPct val="90000"/>
              </a:lnSpc>
            </a:pPr>
            <a:r>
              <a:rPr lang="en-US" sz="3200" dirty="0" smtClean="0">
                <a:latin typeface="Albertus Medium" pitchFamily="34" charset="0"/>
              </a:rPr>
              <a:t>O</a:t>
            </a:r>
            <a:r>
              <a:rPr lang="id-ID" sz="3200" dirty="0" smtClean="0">
                <a:latin typeface="Albertus Medium" pitchFamily="34" charset="0"/>
              </a:rPr>
              <a:t>	</a:t>
            </a:r>
            <a:r>
              <a:rPr lang="en-US" sz="3200" dirty="0" smtClean="0">
                <a:latin typeface="Albertus Medium" pitchFamily="34" charset="0"/>
              </a:rPr>
              <a:t>= </a:t>
            </a:r>
            <a:r>
              <a:rPr lang="en-US" sz="3200" dirty="0" err="1" smtClean="0">
                <a:latin typeface="Albertus Medium" pitchFamily="34" charset="0"/>
              </a:rPr>
              <a:t>Observasi</a:t>
            </a:r>
            <a:endParaRPr lang="en-US" sz="3200" dirty="0" smtClean="0">
              <a:latin typeface="Albertus Medium" pitchFamily="34" charset="0"/>
            </a:endParaRPr>
          </a:p>
          <a:p>
            <a:pPr marL="722313" lvl="1" indent="-355600" eaLnBrk="1" hangingPunct="1">
              <a:lnSpc>
                <a:spcPct val="90000"/>
              </a:lnSpc>
            </a:pPr>
            <a:r>
              <a:rPr lang="en-US" sz="3200" dirty="0" smtClean="0">
                <a:latin typeface="Albertus Medium" pitchFamily="34" charset="0"/>
              </a:rPr>
              <a:t>R	= </a:t>
            </a:r>
            <a:r>
              <a:rPr lang="en-US" sz="3200" dirty="0" err="1" smtClean="0">
                <a:latin typeface="Albertus Medium" pitchFamily="34" charset="0"/>
              </a:rPr>
              <a:t>Refleksi</a:t>
            </a:r>
            <a:endParaRPr lang="en-US" sz="3200" dirty="0" smtClean="0">
              <a:latin typeface="Albertus Medium" pitchFamily="34" charset="0"/>
            </a:endParaRPr>
          </a:p>
          <a:p>
            <a:pPr marL="722313" lvl="1" indent="-355600" eaLnBrk="1" hangingPunct="1">
              <a:lnSpc>
                <a:spcPct val="90000"/>
              </a:lnSpc>
            </a:pPr>
            <a:r>
              <a:rPr lang="en-US" sz="3200" dirty="0" smtClean="0">
                <a:latin typeface="Albertus Medium" pitchFamily="34" charset="0"/>
              </a:rPr>
              <a:t>RT(2) 	= </a:t>
            </a:r>
            <a:r>
              <a:rPr lang="en-US" sz="3200" dirty="0" err="1" smtClean="0">
                <a:latin typeface="Albertus Medium" pitchFamily="34" charset="0"/>
              </a:rPr>
              <a:t>Rencana</a:t>
            </a:r>
            <a:r>
              <a:rPr lang="en-US" sz="3200" dirty="0" smtClean="0">
                <a:latin typeface="Albertus Medium" pitchFamily="34" charset="0"/>
              </a:rPr>
              <a:t> </a:t>
            </a:r>
            <a:r>
              <a:rPr lang="en-US" sz="3200" dirty="0" err="1" smtClean="0">
                <a:latin typeface="Albertus Medium" pitchFamily="34" charset="0"/>
              </a:rPr>
              <a:t>Tindakan</a:t>
            </a:r>
            <a:r>
              <a:rPr lang="en-US" sz="3200" dirty="0" smtClean="0">
                <a:latin typeface="Albertus Medium" pitchFamily="34" charset="0"/>
              </a:rPr>
              <a:t> </a:t>
            </a:r>
            <a:r>
              <a:rPr lang="en-US" sz="3200" dirty="0" err="1" smtClean="0">
                <a:latin typeface="Albertus Medium" pitchFamily="34" charset="0"/>
              </a:rPr>
              <a:t>Berikutnya</a:t>
            </a:r>
            <a:endParaRPr lang="en-US" sz="3200" dirty="0" smtClean="0">
              <a:latin typeface="Albertus Medium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Albertus Medium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rgbClr val="002060"/>
                </a:solidFill>
                <a:latin typeface="Allegro BT" pitchFamily="82" charset="0"/>
              </a:rPr>
              <a:t>PEMBELAJARAN </a:t>
            </a:r>
            <a:r>
              <a:rPr lang="id-ID" sz="4800" b="1" dirty="0" smtClean="0">
                <a:solidFill>
                  <a:srgbClr val="002060"/>
                </a:solidFill>
                <a:latin typeface="Allegro BT" pitchFamily="82" charset="0"/>
              </a:rPr>
              <a:t>&amp;</a:t>
            </a:r>
            <a:r>
              <a:rPr lang="en-US" sz="4800" b="1" dirty="0" smtClean="0">
                <a:solidFill>
                  <a:srgbClr val="002060"/>
                </a:solidFill>
                <a:latin typeface="Allegro BT" pitchFamily="82" charset="0"/>
              </a:rPr>
              <a:t> PROSES BELAJAR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82142" y="1638303"/>
            <a:ext cx="8357057" cy="4724400"/>
          </a:xfrm>
        </p:spPr>
        <p:txBody>
          <a:bodyPr/>
          <a:lstStyle/>
          <a:p>
            <a:pPr eaLnBrk="1" hangingPunct="1"/>
            <a:r>
              <a:rPr lang="en-US" sz="3600" dirty="0" err="1" smtClean="0">
                <a:latin typeface="Albertus Medium" pitchFamily="34" charset="0"/>
              </a:rPr>
              <a:t>Selalu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menyimpan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dan</a:t>
            </a:r>
            <a:r>
              <a:rPr lang="en-US" sz="3600" dirty="0" smtClean="0">
                <a:latin typeface="Albertus Medium" pitchFamily="34" charset="0"/>
              </a:rPr>
              <a:t> ‘</a:t>
            </a:r>
            <a:r>
              <a:rPr lang="en-US" sz="3600" dirty="0" err="1" smtClean="0">
                <a:latin typeface="Albertus Medium" pitchFamily="34" charset="0"/>
              </a:rPr>
              <a:t>menghasilkan</a:t>
            </a:r>
            <a:r>
              <a:rPr lang="en-US" sz="3600" dirty="0" smtClean="0">
                <a:latin typeface="Albertus Medium" pitchFamily="34" charset="0"/>
              </a:rPr>
              <a:t>’ </a:t>
            </a:r>
            <a:r>
              <a:rPr lang="en-US" sz="3600" dirty="0" err="1" smtClean="0">
                <a:latin typeface="Albertus Medium" pitchFamily="34" charset="0"/>
              </a:rPr>
              <a:t>masalah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dalam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implementasinya</a:t>
            </a:r>
            <a:endParaRPr lang="en-US" sz="3600" dirty="0" smtClean="0">
              <a:latin typeface="Albertus Medium" pitchFamily="34" charset="0"/>
            </a:endParaRPr>
          </a:p>
          <a:p>
            <a:pPr eaLnBrk="1" hangingPunct="1"/>
            <a:r>
              <a:rPr lang="en-US" sz="3600" dirty="0" err="1" smtClean="0">
                <a:latin typeface="Albertus Medium" pitchFamily="34" charset="0"/>
              </a:rPr>
              <a:t>Masalah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tersebut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akan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berdampak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negatif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bila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tidak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diselesaikan</a:t>
            </a:r>
            <a:r>
              <a:rPr lang="en-US" sz="3600" dirty="0" smtClean="0">
                <a:latin typeface="Albertus Medium" pitchFamily="34" charset="0"/>
              </a:rPr>
              <a:t>. </a:t>
            </a:r>
          </a:p>
          <a:p>
            <a:pPr eaLnBrk="1" hangingPunct="1"/>
            <a:r>
              <a:rPr lang="en-US" sz="3600" dirty="0" smtClean="0">
                <a:latin typeface="Albertus Medium" pitchFamily="34" charset="0"/>
              </a:rPr>
              <a:t>Makin lama </a:t>
            </a:r>
            <a:r>
              <a:rPr lang="en-US" sz="3600" dirty="0" err="1" smtClean="0">
                <a:latin typeface="Albertus Medium" pitchFamily="34" charset="0"/>
              </a:rPr>
              <a:t>dimensi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dan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kompleksitas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masalah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makin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meluas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dan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makin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rumit</a:t>
            </a:r>
            <a:endParaRPr lang="en-US" sz="3600" dirty="0" smtClean="0">
              <a:latin typeface="Albertus Medium" pitchFamily="34" charset="0"/>
            </a:endParaRPr>
          </a:p>
          <a:p>
            <a:pPr eaLnBrk="1" hangingPunct="1"/>
            <a:r>
              <a:rPr lang="en-US" sz="3600" dirty="0" smtClean="0">
                <a:latin typeface="Albertus Medium" pitchFamily="34" charset="0"/>
              </a:rPr>
              <a:t>Guru </a:t>
            </a:r>
            <a:r>
              <a:rPr lang="en-US" sz="3600" dirty="0" err="1" smtClean="0">
                <a:latin typeface="Albertus Medium" pitchFamily="34" charset="0"/>
              </a:rPr>
              <a:t>adalah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i="1" dirty="0" smtClean="0">
                <a:latin typeface="Albertus Medium" pitchFamily="34" charset="0"/>
              </a:rPr>
              <a:t>agent</a:t>
            </a:r>
            <a:r>
              <a:rPr lang="en-US" sz="3600" dirty="0" smtClean="0">
                <a:latin typeface="Albertus Medium" pitchFamily="34" charset="0"/>
              </a:rPr>
              <a:t> yang </a:t>
            </a:r>
            <a:r>
              <a:rPr lang="en-US" sz="3600" dirty="0" err="1" smtClean="0">
                <a:latin typeface="Albertus Medium" pitchFamily="34" charset="0"/>
              </a:rPr>
              <a:t>mempunyai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posisi</a:t>
            </a:r>
            <a:r>
              <a:rPr lang="en-US" sz="3600" dirty="0" smtClean="0">
                <a:latin typeface="Albertus Medium" pitchFamily="34" charset="0"/>
              </a:rPr>
              <a:t> paling </a:t>
            </a:r>
            <a:r>
              <a:rPr lang="en-US" sz="3600" dirty="0" err="1" smtClean="0">
                <a:latin typeface="Albertus Medium" pitchFamily="34" charset="0"/>
              </a:rPr>
              <a:t>baik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untuk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mengupayakan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penyelesaian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masalah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terkait</a:t>
            </a:r>
            <a:r>
              <a:rPr lang="en-US" sz="3600" dirty="0" smtClean="0">
                <a:latin typeface="Albertus Medium" pitchFamily="34" charset="0"/>
              </a:rPr>
              <a:t>.</a:t>
            </a:r>
          </a:p>
          <a:p>
            <a:pPr eaLnBrk="1" hangingPunct="1"/>
            <a:endParaRPr lang="en-US" sz="3600" dirty="0" smtClean="0">
              <a:latin typeface="Albertus Medium" pitchFamily="34" charset="0"/>
            </a:endParaRPr>
          </a:p>
          <a:p>
            <a:pPr eaLnBrk="1" hangingPunct="1"/>
            <a:endParaRPr lang="en-US" sz="3600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rgbClr val="002060"/>
                </a:solidFill>
                <a:latin typeface="Allegro BT" pitchFamily="82" charset="0"/>
              </a:rPr>
              <a:t>PROFESIONALISME GURU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40871" y="1143000"/>
            <a:ext cx="8229600" cy="48006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Tx/>
              <a:buNone/>
            </a:pPr>
            <a:endParaRPr lang="en-US" b="1" dirty="0" smtClean="0">
              <a:latin typeface="Albertus Medium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4000" b="1" dirty="0" err="1" smtClean="0">
                <a:latin typeface="Albertus Medium" pitchFamily="34" charset="0"/>
              </a:rPr>
              <a:t>Wujud</a:t>
            </a:r>
            <a:r>
              <a:rPr lang="en-US" sz="4000" b="1" dirty="0" smtClean="0">
                <a:latin typeface="Albertus Medium" pitchFamily="34" charset="0"/>
              </a:rPr>
              <a:t> </a:t>
            </a:r>
            <a:r>
              <a:rPr lang="en-US" sz="4000" b="1" dirty="0" err="1" smtClean="0">
                <a:latin typeface="Albertus Medium" pitchFamily="34" charset="0"/>
              </a:rPr>
              <a:t>Profesionalisme</a:t>
            </a:r>
            <a:r>
              <a:rPr lang="en-US" sz="4000" b="1" dirty="0" smtClean="0">
                <a:latin typeface="Albertus Medium" pitchFamily="34" charset="0"/>
              </a:rPr>
              <a:t> Guru:</a:t>
            </a:r>
          </a:p>
          <a:p>
            <a:pPr marL="800100" lvl="1" indent="-433388" eaLnBrk="1" hangingPunct="1">
              <a:spcBef>
                <a:spcPts val="600"/>
              </a:spcBef>
            </a:pPr>
            <a:r>
              <a:rPr lang="en-US" sz="3600" dirty="0" err="1" smtClean="0">
                <a:latin typeface="Albertus Medium" pitchFamily="34" charset="0"/>
              </a:rPr>
              <a:t>Hanya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dapat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dipenuhi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oleh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orang</a:t>
            </a:r>
            <a:r>
              <a:rPr lang="en-US" sz="3600" dirty="0" smtClean="0">
                <a:latin typeface="Albertus Medium" pitchFamily="34" charset="0"/>
              </a:rPr>
              <a:t> yang </a:t>
            </a:r>
            <a:r>
              <a:rPr lang="en-US" sz="3600" dirty="0" err="1" smtClean="0">
                <a:latin typeface="Albertus Medium" pitchFamily="34" charset="0"/>
              </a:rPr>
              <a:t>dipersiapkan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untuk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itu</a:t>
            </a:r>
            <a:r>
              <a:rPr lang="en-US" sz="3600" dirty="0" smtClean="0">
                <a:latin typeface="Albertus Medium" pitchFamily="34" charset="0"/>
              </a:rPr>
              <a:t>.</a:t>
            </a:r>
          </a:p>
          <a:p>
            <a:pPr marL="800100" lvl="1" indent="-433388" eaLnBrk="1" hangingPunct="1">
              <a:spcBef>
                <a:spcPts val="600"/>
              </a:spcBef>
            </a:pPr>
            <a:r>
              <a:rPr lang="en-US" sz="3600" dirty="0" smtClean="0">
                <a:latin typeface="Albertus Medium" pitchFamily="34" charset="0"/>
              </a:rPr>
              <a:t>Yang </a:t>
            </a:r>
            <a:r>
              <a:rPr lang="en-US" sz="3600" dirty="0" err="1" smtClean="0">
                <a:latin typeface="Albertus Medium" pitchFamily="34" charset="0"/>
              </a:rPr>
              <a:t>tidak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dibekali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kompetensi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tidak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dapat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memasuki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profesi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tersebut</a:t>
            </a:r>
            <a:r>
              <a:rPr lang="en-US" sz="3600" dirty="0" smtClean="0">
                <a:latin typeface="Albertus Medium" pitchFamily="34" charset="0"/>
              </a:rPr>
              <a:t>.</a:t>
            </a:r>
          </a:p>
          <a:p>
            <a:pPr marL="800100" lvl="1" indent="-433388" eaLnBrk="1" hangingPunct="1">
              <a:spcBef>
                <a:spcPts val="600"/>
              </a:spcBef>
            </a:pPr>
            <a:r>
              <a:rPr lang="en-US" sz="3600" dirty="0" err="1" smtClean="0">
                <a:latin typeface="Albertus Medium" pitchFamily="34" charset="0"/>
              </a:rPr>
              <a:t>Ada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upaya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terus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menerus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dari</a:t>
            </a:r>
            <a:r>
              <a:rPr lang="en-US" sz="3600" dirty="0" smtClean="0">
                <a:latin typeface="Albertus Medium" pitchFamily="34" charset="0"/>
              </a:rPr>
              <a:t> yang </a:t>
            </a:r>
            <a:r>
              <a:rPr lang="en-US" sz="3600" dirty="0" err="1" smtClean="0">
                <a:latin typeface="Albertus Medium" pitchFamily="34" charset="0"/>
              </a:rPr>
              <a:t>bersangkutan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untuk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meningkatkan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kompetensinya</a:t>
            </a:r>
            <a:r>
              <a:rPr lang="en-US" sz="3600" dirty="0" smtClean="0">
                <a:latin typeface="Albertus Medium" pitchFamily="34" charset="0"/>
              </a:rPr>
              <a:t>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rgbClr val="002060"/>
                </a:solidFill>
                <a:latin typeface="Allegro BT" pitchFamily="82" charset="0"/>
              </a:rPr>
              <a:t>METODE PEMECAHAN MASALAH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752600"/>
            <a:ext cx="8229600" cy="4191000"/>
          </a:xfrm>
        </p:spPr>
        <p:txBody>
          <a:bodyPr/>
          <a:lstStyle/>
          <a:p>
            <a:pPr marL="441325" indent="-441325" eaLnBrk="1" hangingPunct="1"/>
            <a:r>
              <a:rPr lang="en-US" sz="4000" dirty="0" err="1" smtClean="0">
                <a:latin typeface="Albertus Medium" pitchFamily="34" charset="0"/>
              </a:rPr>
              <a:t>Animistik</a:t>
            </a:r>
            <a:endParaRPr lang="en-US" sz="4000" dirty="0" smtClean="0">
              <a:latin typeface="Albertus Medium" pitchFamily="34" charset="0"/>
            </a:endParaRPr>
          </a:p>
          <a:p>
            <a:pPr marL="441325" indent="-441325" eaLnBrk="1" hangingPunct="1"/>
            <a:r>
              <a:rPr lang="en-US" sz="4000" dirty="0" err="1" smtClean="0">
                <a:latin typeface="Albertus Medium" pitchFamily="34" charset="0"/>
              </a:rPr>
              <a:t>Otorita</a:t>
            </a:r>
            <a:endParaRPr lang="en-US" sz="4000" dirty="0" smtClean="0">
              <a:latin typeface="Albertus Medium" pitchFamily="34" charset="0"/>
            </a:endParaRPr>
          </a:p>
          <a:p>
            <a:pPr marL="441325" indent="-441325" eaLnBrk="1" hangingPunct="1"/>
            <a:r>
              <a:rPr lang="en-US" sz="4000" i="1" dirty="0" smtClean="0">
                <a:latin typeface="Albertus Medium" pitchFamily="34" charset="0"/>
              </a:rPr>
              <a:t>Trial and error</a:t>
            </a:r>
          </a:p>
          <a:p>
            <a:pPr marL="441325" indent="-441325" eaLnBrk="1" hangingPunct="1"/>
            <a:r>
              <a:rPr lang="en-US" sz="4000" dirty="0" err="1" smtClean="0">
                <a:latin typeface="Albertus Medium" pitchFamily="34" charset="0"/>
              </a:rPr>
              <a:t>Logika</a:t>
            </a:r>
            <a:r>
              <a:rPr lang="en-US" sz="4000" dirty="0" smtClean="0">
                <a:latin typeface="Albertus Medium" pitchFamily="34" charset="0"/>
              </a:rPr>
              <a:t> (</a:t>
            </a:r>
            <a:r>
              <a:rPr lang="en-US" sz="4000" dirty="0" err="1" smtClean="0">
                <a:latin typeface="Albertus Medium" pitchFamily="34" charset="0"/>
              </a:rPr>
              <a:t>cara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deduktif</a:t>
            </a:r>
            <a:r>
              <a:rPr lang="en-US" sz="4000" dirty="0" smtClean="0">
                <a:latin typeface="Albertus Medium" pitchFamily="34" charset="0"/>
              </a:rPr>
              <a:t>)</a:t>
            </a:r>
          </a:p>
          <a:p>
            <a:pPr marL="441325" indent="-441325" eaLnBrk="1" hangingPunct="1"/>
            <a:r>
              <a:rPr lang="en-US" sz="4000" dirty="0" err="1" smtClean="0">
                <a:latin typeface="Albertus Medium" pitchFamily="34" charset="0"/>
              </a:rPr>
              <a:t>Empirik</a:t>
            </a:r>
            <a:r>
              <a:rPr lang="en-US" sz="4000" dirty="0" smtClean="0">
                <a:latin typeface="Albertus Medium" pitchFamily="34" charset="0"/>
              </a:rPr>
              <a:t> (</a:t>
            </a:r>
            <a:r>
              <a:rPr lang="en-US" sz="4000" dirty="0" err="1" smtClean="0">
                <a:latin typeface="Albertus Medium" pitchFamily="34" charset="0"/>
              </a:rPr>
              <a:t>cara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induktif</a:t>
            </a:r>
            <a:r>
              <a:rPr lang="en-US" sz="4000" dirty="0" smtClean="0">
                <a:latin typeface="Albertus Medium" pitchFamily="34" charset="0"/>
              </a:rPr>
              <a:t>)</a:t>
            </a:r>
          </a:p>
          <a:p>
            <a:pPr marL="441325" indent="-441325" eaLnBrk="1" hangingPunct="1"/>
            <a:r>
              <a:rPr lang="en-US" sz="4000" dirty="0" err="1" smtClean="0">
                <a:latin typeface="Albertus Medium" pitchFamily="34" charset="0"/>
              </a:rPr>
              <a:t>Metode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ilmiah</a:t>
            </a:r>
            <a:r>
              <a:rPr lang="en-US" sz="4000" dirty="0" smtClean="0">
                <a:latin typeface="Albertus Medium" pitchFamily="34" charset="0"/>
              </a:rPr>
              <a:t> (</a:t>
            </a:r>
            <a:r>
              <a:rPr lang="en-US" sz="4000" dirty="0" err="1" smtClean="0">
                <a:latin typeface="Albertus Medium" pitchFamily="34" charset="0"/>
              </a:rPr>
              <a:t>penelitian</a:t>
            </a:r>
            <a:r>
              <a:rPr lang="en-US" sz="4000" dirty="0" smtClean="0">
                <a:latin typeface="Albertus Medium" pitchFamily="34" charset="0"/>
              </a:rPr>
              <a:t>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152400"/>
            <a:ext cx="8153400" cy="9906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2060"/>
                </a:solidFill>
                <a:latin typeface="Allegro BT" pitchFamily="82" charset="0"/>
              </a:rPr>
              <a:t>PENELITIAN FORMAL (Penelitian Akademik)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706562"/>
            <a:ext cx="8153400" cy="4465637"/>
          </a:xfrm>
        </p:spPr>
        <p:txBody>
          <a:bodyPr/>
          <a:lstStyle/>
          <a:p>
            <a:pPr marL="441325" indent="-441325" eaLnBrk="1" hangingPunct="1">
              <a:lnSpc>
                <a:spcPct val="90000"/>
              </a:lnSpc>
            </a:pPr>
            <a:r>
              <a:rPr lang="en-US" sz="4000" dirty="0" err="1" smtClean="0">
                <a:latin typeface="Albertus Medium" pitchFamily="34" charset="0"/>
              </a:rPr>
              <a:t>Masalah</a:t>
            </a:r>
            <a:r>
              <a:rPr lang="en-US" sz="4000" dirty="0" smtClean="0">
                <a:latin typeface="Albertus Medium" pitchFamily="34" charset="0"/>
              </a:rPr>
              <a:t> (</a:t>
            </a:r>
            <a:r>
              <a:rPr lang="en-US" sz="4000" dirty="0" err="1" smtClean="0">
                <a:latin typeface="Albertus Medium" pitchFamily="34" charset="0"/>
              </a:rPr>
              <a:t>biasanya</a:t>
            </a:r>
            <a:r>
              <a:rPr lang="en-US" sz="4000" dirty="0" smtClean="0">
                <a:latin typeface="Albertus Medium" pitchFamily="34" charset="0"/>
              </a:rPr>
              <a:t>) </a:t>
            </a:r>
            <a:r>
              <a:rPr lang="en-US" sz="4000" dirty="0" err="1" smtClean="0">
                <a:latin typeface="Albertus Medium" pitchFamily="34" charset="0"/>
              </a:rPr>
              <a:t>bukan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berasal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dari</a:t>
            </a:r>
            <a:r>
              <a:rPr lang="en-US" sz="4000" dirty="0" smtClean="0">
                <a:latin typeface="Albertus Medium" pitchFamily="34" charset="0"/>
              </a:rPr>
              <a:t> guru</a:t>
            </a:r>
          </a:p>
          <a:p>
            <a:pPr marL="441325" indent="-441325" eaLnBrk="1" hangingPunct="1">
              <a:lnSpc>
                <a:spcPct val="90000"/>
              </a:lnSpc>
            </a:pPr>
            <a:r>
              <a:rPr lang="en-US" sz="4000" dirty="0" smtClean="0">
                <a:latin typeface="Albertus Medium" pitchFamily="34" charset="0"/>
              </a:rPr>
              <a:t>Guru </a:t>
            </a:r>
            <a:r>
              <a:rPr lang="en-US" sz="4000" dirty="0" err="1" smtClean="0">
                <a:latin typeface="Albertus Medium" pitchFamily="34" charset="0"/>
              </a:rPr>
              <a:t>hanya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sebagai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pendamping</a:t>
            </a:r>
            <a:r>
              <a:rPr lang="en-US" sz="4000" dirty="0" smtClean="0">
                <a:latin typeface="Albertus Medium" pitchFamily="34" charset="0"/>
              </a:rPr>
              <a:t>/</a:t>
            </a:r>
            <a:r>
              <a:rPr lang="en-US" sz="4000" dirty="0" err="1" smtClean="0">
                <a:latin typeface="Albertus Medium" pitchFamily="34" charset="0"/>
              </a:rPr>
              <a:t>pembantu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peneliti</a:t>
            </a:r>
            <a:endParaRPr lang="en-US" sz="4000" dirty="0" smtClean="0">
              <a:latin typeface="Albertus Medium" pitchFamily="34" charset="0"/>
            </a:endParaRPr>
          </a:p>
          <a:p>
            <a:pPr marL="441325" indent="-441325" eaLnBrk="1" hangingPunct="1">
              <a:lnSpc>
                <a:spcPct val="90000"/>
              </a:lnSpc>
            </a:pPr>
            <a:r>
              <a:rPr lang="en-US" sz="4000" dirty="0" err="1" smtClean="0">
                <a:latin typeface="Albertus Medium" pitchFamily="34" charset="0"/>
              </a:rPr>
              <a:t>Rancangan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penelitian</a:t>
            </a:r>
            <a:r>
              <a:rPr lang="en-US" sz="4000" dirty="0" smtClean="0">
                <a:latin typeface="Albertus Medium" pitchFamily="34" charset="0"/>
              </a:rPr>
              <a:t> formal </a:t>
            </a:r>
            <a:r>
              <a:rPr lang="en-US" sz="4000" dirty="0" err="1" smtClean="0">
                <a:latin typeface="Albertus Medium" pitchFamily="34" charset="0"/>
              </a:rPr>
              <a:t>dan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kaku</a:t>
            </a:r>
            <a:endParaRPr lang="en-US" sz="4000" dirty="0" smtClean="0">
              <a:latin typeface="Albertus Medium" pitchFamily="34" charset="0"/>
            </a:endParaRPr>
          </a:p>
          <a:p>
            <a:pPr marL="441325" indent="-441325" eaLnBrk="1" hangingPunct="1">
              <a:lnSpc>
                <a:spcPct val="90000"/>
              </a:lnSpc>
            </a:pPr>
            <a:r>
              <a:rPr lang="en-US" sz="4000" dirty="0" err="1" smtClean="0">
                <a:latin typeface="Albertus Medium" pitchFamily="34" charset="0"/>
              </a:rPr>
              <a:t>Analisis</a:t>
            </a:r>
            <a:r>
              <a:rPr lang="en-US" sz="4000" dirty="0" smtClean="0">
                <a:latin typeface="Albertus Medium" pitchFamily="34" charset="0"/>
              </a:rPr>
              <a:t> data </a:t>
            </a:r>
            <a:r>
              <a:rPr lang="en-US" sz="4000" dirty="0" err="1" smtClean="0">
                <a:latin typeface="Albertus Medium" pitchFamily="34" charset="0"/>
              </a:rPr>
              <a:t>tidak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selalu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langsung</a:t>
            </a:r>
            <a:endParaRPr lang="en-US" sz="4000" dirty="0" smtClean="0">
              <a:latin typeface="Albertus Medium" pitchFamily="34" charset="0"/>
            </a:endParaRPr>
          </a:p>
          <a:p>
            <a:pPr marL="441325" indent="-441325" eaLnBrk="1" hangingPunct="1">
              <a:lnSpc>
                <a:spcPct val="90000"/>
              </a:lnSpc>
            </a:pPr>
            <a:r>
              <a:rPr lang="en-US" sz="4000" dirty="0" smtClean="0">
                <a:latin typeface="Albertus Medium" pitchFamily="34" charset="0"/>
              </a:rPr>
              <a:t>Format </a:t>
            </a:r>
            <a:r>
              <a:rPr lang="en-US" sz="4000" dirty="0" err="1" smtClean="0">
                <a:latin typeface="Albertus Medium" pitchFamily="34" charset="0"/>
              </a:rPr>
              <a:t>laporan</a:t>
            </a:r>
            <a:r>
              <a:rPr lang="en-US" sz="4000" dirty="0" smtClean="0">
                <a:latin typeface="Albertus Medium" pitchFamily="34" charset="0"/>
              </a:rPr>
              <a:t> formal </a:t>
            </a:r>
            <a:r>
              <a:rPr lang="en-US" sz="4000" dirty="0" err="1" smtClean="0">
                <a:latin typeface="Albertus Medium" pitchFamily="34" charset="0"/>
              </a:rPr>
              <a:t>dan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baku</a:t>
            </a:r>
            <a:endParaRPr lang="en-US" sz="4000" dirty="0" smtClean="0">
              <a:latin typeface="Albertus Medium" pitchFamily="34" charset="0"/>
            </a:endParaRPr>
          </a:p>
          <a:p>
            <a:pPr marL="441325" indent="-441325" eaLnBrk="1" hangingPunct="1">
              <a:lnSpc>
                <a:spcPct val="90000"/>
              </a:lnSpc>
            </a:pPr>
            <a:r>
              <a:rPr lang="en-US" sz="4000" dirty="0" err="1" smtClean="0">
                <a:latin typeface="Albertus Medium" pitchFamily="34" charset="0"/>
              </a:rPr>
              <a:t>Manfaat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penelitian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tidak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jelas</a:t>
            </a:r>
            <a:r>
              <a:rPr lang="en-US" sz="4000" dirty="0" smtClean="0">
                <a:latin typeface="Albertus Medium" pitchFamily="34" charset="0"/>
              </a:rPr>
              <a:t>/</a:t>
            </a:r>
            <a:r>
              <a:rPr lang="en-US" sz="4000" dirty="0" err="1" smtClean="0">
                <a:latin typeface="Albertus Medium" pitchFamily="34" charset="0"/>
              </a:rPr>
              <a:t>tidak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langsung</a:t>
            </a:r>
            <a:endParaRPr lang="en-US" sz="4000" dirty="0" smtClean="0">
              <a:latin typeface="Albertus Medium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2060"/>
                </a:solidFill>
                <a:latin typeface="Allegro BT" pitchFamily="82" charset="0"/>
              </a:rPr>
              <a:t>PENELITIAN TINDAKAN </a:t>
            </a:r>
            <a:r>
              <a:rPr lang="en-US" sz="4000" b="1" dirty="0" smtClean="0">
                <a:solidFill>
                  <a:srgbClr val="002060"/>
                </a:solidFill>
                <a:latin typeface="Allegro BT" pitchFamily="82" charset="0"/>
              </a:rPr>
              <a:t>KELAS (</a:t>
            </a:r>
            <a:r>
              <a:rPr lang="en-US" sz="4000" b="1" dirty="0">
                <a:solidFill>
                  <a:srgbClr val="002060"/>
                </a:solidFill>
                <a:latin typeface="Allegro BT" pitchFamily="82" charset="0"/>
              </a:rPr>
              <a:t>Classroom Action Research)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8472" y="1752600"/>
            <a:ext cx="8153400" cy="4495800"/>
          </a:xfrm>
        </p:spPr>
        <p:txBody>
          <a:bodyPr/>
          <a:lstStyle/>
          <a:p>
            <a:pPr marL="441325" indent="-441325" eaLnBrk="1" hangingPunct="1"/>
            <a:r>
              <a:rPr lang="en-US" sz="3600" dirty="0" err="1" smtClean="0">
                <a:latin typeface="Albertus Medium" pitchFamily="34" charset="0"/>
              </a:rPr>
              <a:t>Masalah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berasal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dari</a:t>
            </a:r>
            <a:r>
              <a:rPr lang="en-US" sz="3600" dirty="0" smtClean="0">
                <a:latin typeface="Albertus Medium" pitchFamily="34" charset="0"/>
              </a:rPr>
              <a:t> (</a:t>
            </a:r>
            <a:r>
              <a:rPr lang="en-US" sz="3600" dirty="0" err="1" smtClean="0">
                <a:latin typeface="Albertus Medium" pitchFamily="34" charset="0"/>
              </a:rPr>
              <a:t>keprihatinan</a:t>
            </a:r>
            <a:r>
              <a:rPr lang="en-US" sz="3600" dirty="0" smtClean="0">
                <a:latin typeface="Albertus Medium" pitchFamily="34" charset="0"/>
              </a:rPr>
              <a:t>) guru </a:t>
            </a:r>
            <a:r>
              <a:rPr lang="en-US" sz="3600" dirty="0" err="1" smtClean="0">
                <a:latin typeface="Albertus Medium" pitchFamily="34" charset="0"/>
              </a:rPr>
              <a:t>atas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kualitas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proses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dan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hasil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pembelajaran</a:t>
            </a:r>
            <a:endParaRPr lang="en-US" sz="3600" dirty="0" smtClean="0">
              <a:latin typeface="Albertus Medium" pitchFamily="34" charset="0"/>
            </a:endParaRPr>
          </a:p>
          <a:p>
            <a:pPr marL="441325" indent="-441325" eaLnBrk="1" hangingPunct="1"/>
            <a:r>
              <a:rPr lang="en-US" sz="3600" dirty="0" smtClean="0">
                <a:latin typeface="Albertus Medium" pitchFamily="34" charset="0"/>
              </a:rPr>
              <a:t>Guru  </a:t>
            </a:r>
            <a:r>
              <a:rPr lang="en-US" sz="3600" dirty="0" err="1" smtClean="0">
                <a:latin typeface="Albertus Medium" pitchFamily="34" charset="0"/>
              </a:rPr>
              <a:t>sebagai</a:t>
            </a:r>
            <a:r>
              <a:rPr lang="en-US" sz="3600" dirty="0" smtClean="0">
                <a:latin typeface="Albertus Medium" pitchFamily="34" charset="0"/>
              </a:rPr>
              <a:t>  </a:t>
            </a:r>
            <a:r>
              <a:rPr lang="en-US" sz="3600" dirty="0" err="1" smtClean="0">
                <a:latin typeface="Albertus Medium" pitchFamily="34" charset="0"/>
              </a:rPr>
              <a:t>peneliti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utama</a:t>
            </a:r>
            <a:endParaRPr lang="en-US" sz="3600" dirty="0" smtClean="0">
              <a:latin typeface="Albertus Medium" pitchFamily="34" charset="0"/>
            </a:endParaRPr>
          </a:p>
          <a:p>
            <a:pPr marL="441325" indent="-441325" eaLnBrk="1" hangingPunct="1"/>
            <a:r>
              <a:rPr lang="en-US" sz="3600" dirty="0" err="1" smtClean="0">
                <a:latin typeface="Albertus Medium" pitchFamily="34" charset="0"/>
              </a:rPr>
              <a:t>Rancangan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penelitian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lentur</a:t>
            </a:r>
            <a:endParaRPr lang="en-US" sz="3600" dirty="0" smtClean="0">
              <a:latin typeface="Albertus Medium" pitchFamily="34" charset="0"/>
            </a:endParaRPr>
          </a:p>
          <a:p>
            <a:pPr marL="441325" indent="-441325" eaLnBrk="1" hangingPunct="1"/>
            <a:r>
              <a:rPr lang="en-US" sz="3600" dirty="0" err="1" smtClean="0">
                <a:latin typeface="Albertus Medium" pitchFamily="34" charset="0"/>
              </a:rPr>
              <a:t>Analisis</a:t>
            </a:r>
            <a:r>
              <a:rPr lang="en-US" sz="3600" dirty="0" smtClean="0">
                <a:latin typeface="Albertus Medium" pitchFamily="34" charset="0"/>
              </a:rPr>
              <a:t> data </a:t>
            </a:r>
            <a:r>
              <a:rPr lang="en-US" sz="3600" dirty="0" err="1" smtClean="0">
                <a:latin typeface="Albertus Medium" pitchFamily="34" charset="0"/>
              </a:rPr>
              <a:t>dilakukan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langsung</a:t>
            </a:r>
            <a:endParaRPr lang="en-US" sz="3600" dirty="0" smtClean="0">
              <a:latin typeface="Albertus Medium" pitchFamily="34" charset="0"/>
            </a:endParaRPr>
          </a:p>
          <a:p>
            <a:pPr marL="441325" indent="-441325" eaLnBrk="1" hangingPunct="1"/>
            <a:r>
              <a:rPr lang="en-US" sz="3600" dirty="0" smtClean="0">
                <a:latin typeface="Albertus Medium" pitchFamily="34" charset="0"/>
              </a:rPr>
              <a:t>Format </a:t>
            </a:r>
            <a:r>
              <a:rPr lang="en-US" sz="3600" dirty="0" err="1" smtClean="0">
                <a:latin typeface="Albertus Medium" pitchFamily="34" charset="0"/>
              </a:rPr>
              <a:t>laporan</a:t>
            </a:r>
            <a:r>
              <a:rPr lang="en-US" sz="3600" dirty="0" smtClean="0">
                <a:latin typeface="Albertus Medium" pitchFamily="34" charset="0"/>
              </a:rPr>
              <a:t> formal </a:t>
            </a:r>
            <a:r>
              <a:rPr lang="en-US" sz="3600" dirty="0" err="1" smtClean="0">
                <a:latin typeface="Albertus Medium" pitchFamily="34" charset="0"/>
              </a:rPr>
              <a:t>dan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baku</a:t>
            </a:r>
            <a:endParaRPr lang="en-US" sz="3600" dirty="0" smtClean="0">
              <a:latin typeface="Albertus Medium" pitchFamily="34" charset="0"/>
            </a:endParaRPr>
          </a:p>
          <a:p>
            <a:pPr marL="441325" indent="-441325" eaLnBrk="1" hangingPunct="1"/>
            <a:r>
              <a:rPr lang="en-US" sz="3600" dirty="0" err="1" smtClean="0">
                <a:latin typeface="Albertus Medium" pitchFamily="34" charset="0"/>
              </a:rPr>
              <a:t>Manfaat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penelitian</a:t>
            </a:r>
            <a:r>
              <a:rPr lang="en-US" sz="3600" dirty="0" smtClean="0">
                <a:latin typeface="Albertus Medium" pitchFamily="34" charset="0"/>
              </a:rPr>
              <a:t>  </a:t>
            </a:r>
            <a:r>
              <a:rPr lang="en-US" sz="3600" dirty="0" err="1" smtClean="0">
                <a:latin typeface="Albertus Medium" pitchFamily="34" charset="0"/>
              </a:rPr>
              <a:t>jelas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dan</a:t>
            </a:r>
            <a:r>
              <a:rPr lang="en-US" sz="3600" dirty="0" smtClean="0">
                <a:latin typeface="Albertus Medium" pitchFamily="34" charset="0"/>
              </a:rPr>
              <a:t>  </a:t>
            </a:r>
            <a:r>
              <a:rPr lang="en-US" sz="3600" dirty="0" err="1" smtClean="0">
                <a:latin typeface="Albertus Medium" pitchFamily="34" charset="0"/>
              </a:rPr>
              <a:t>langsung</a:t>
            </a:r>
            <a:endParaRPr lang="en-US" sz="3600" dirty="0" smtClean="0">
              <a:latin typeface="Albertus Medium" pitchFamily="34" charset="0"/>
            </a:endParaRPr>
          </a:p>
          <a:p>
            <a:pPr eaLnBrk="1" hangingPunct="1"/>
            <a:endParaRPr lang="en-US" sz="3600" dirty="0" smtClean="0">
              <a:latin typeface="Albertus Medium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rgbClr val="002060"/>
                </a:solidFill>
                <a:latin typeface="Allegro BT" pitchFamily="82" charset="0"/>
              </a:rPr>
              <a:t>MENGAPA PTK? (1)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742" y="1779813"/>
            <a:ext cx="8229600" cy="3733800"/>
          </a:xfrm>
        </p:spPr>
        <p:txBody>
          <a:bodyPr/>
          <a:lstStyle/>
          <a:p>
            <a:pPr marL="441325" indent="-441325" eaLnBrk="1" hangingPunct="1"/>
            <a:r>
              <a:rPr lang="en-US" sz="3600" dirty="0" err="1" smtClean="0">
                <a:latin typeface="Albertus Medium" pitchFamily="34" charset="0"/>
              </a:rPr>
              <a:t>Merupakan</a:t>
            </a:r>
            <a:r>
              <a:rPr lang="en-US" sz="3600" dirty="0" smtClean="0">
                <a:latin typeface="Albertus Medium" pitchFamily="34" charset="0"/>
              </a:rPr>
              <a:t>  </a:t>
            </a:r>
            <a:r>
              <a:rPr lang="en-US" sz="3600" dirty="0" err="1" smtClean="0">
                <a:latin typeface="Albertus Medium" pitchFamily="34" charset="0"/>
              </a:rPr>
              <a:t>pendekatan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baru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bagi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pemecahan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masalah</a:t>
            </a:r>
            <a:r>
              <a:rPr lang="en-US" sz="3600" dirty="0" smtClean="0">
                <a:latin typeface="Albertus Medium" pitchFamily="34" charset="0"/>
              </a:rPr>
              <a:t>: </a:t>
            </a:r>
            <a:r>
              <a:rPr lang="en-US" sz="3600" dirty="0" err="1" smtClean="0">
                <a:latin typeface="Albertus Medium" pitchFamily="34" charset="0"/>
              </a:rPr>
              <a:t>bukan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sekedar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i="1" dirty="0" smtClean="0">
                <a:latin typeface="Albertus Medium" pitchFamily="34" charset="0"/>
              </a:rPr>
              <a:t>trial and error</a:t>
            </a:r>
            <a:r>
              <a:rPr lang="en-US" sz="3600" dirty="0" smtClean="0">
                <a:latin typeface="Albertus Medium" pitchFamily="34" charset="0"/>
              </a:rPr>
              <a:t>. </a:t>
            </a:r>
            <a:r>
              <a:rPr lang="en-US" sz="3600" dirty="0" err="1" smtClean="0">
                <a:latin typeface="Albertus Medium" pitchFamily="34" charset="0"/>
              </a:rPr>
              <a:t>Tetapi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juga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tidak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terlalu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teoretik</a:t>
            </a:r>
            <a:r>
              <a:rPr lang="en-US" sz="3600" dirty="0" smtClean="0">
                <a:latin typeface="Albertus Medium" pitchFamily="34" charset="0"/>
              </a:rPr>
              <a:t>.</a:t>
            </a:r>
          </a:p>
          <a:p>
            <a:pPr marL="441325" indent="-441325" eaLnBrk="1" hangingPunct="1"/>
            <a:r>
              <a:rPr lang="en-US" sz="3600" dirty="0" err="1" smtClean="0">
                <a:latin typeface="Albertus Medium" pitchFamily="34" charset="0"/>
              </a:rPr>
              <a:t>Menggarap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masalah-masalah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aktual</a:t>
            </a:r>
            <a:r>
              <a:rPr lang="en-US" sz="3600" dirty="0" smtClean="0">
                <a:latin typeface="Albertus Medium" pitchFamily="34" charset="0"/>
              </a:rPr>
              <a:t> yang </a:t>
            </a:r>
            <a:r>
              <a:rPr lang="en-US" sz="3600" dirty="0" err="1" smtClean="0">
                <a:latin typeface="Albertus Medium" pitchFamily="34" charset="0"/>
              </a:rPr>
              <a:t>dihadapi</a:t>
            </a:r>
            <a:r>
              <a:rPr lang="en-US" sz="3600" dirty="0" smtClean="0">
                <a:latin typeface="Albertus Medium" pitchFamily="34" charset="0"/>
              </a:rPr>
              <a:t> guru </a:t>
            </a:r>
            <a:r>
              <a:rPr lang="en-US" sz="3600" dirty="0" err="1" smtClean="0">
                <a:latin typeface="Albertus Medium" pitchFamily="34" charset="0"/>
              </a:rPr>
              <a:t>dalam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pembelajaran</a:t>
            </a:r>
            <a:r>
              <a:rPr lang="en-US" sz="3600" dirty="0" smtClean="0">
                <a:latin typeface="Albertus Medium" pitchFamily="34" charset="0"/>
              </a:rPr>
              <a:t>.</a:t>
            </a:r>
          </a:p>
          <a:p>
            <a:pPr marL="441325" indent="-441325" eaLnBrk="1" hangingPunct="1"/>
            <a:r>
              <a:rPr lang="en-US" sz="3600" dirty="0" smtClean="0">
                <a:latin typeface="Albertus Medium" pitchFamily="34" charset="0"/>
              </a:rPr>
              <a:t>Guru </a:t>
            </a:r>
            <a:r>
              <a:rPr lang="en-US" sz="3600" dirty="0" err="1" smtClean="0">
                <a:latin typeface="Albertus Medium" pitchFamily="34" charset="0"/>
              </a:rPr>
              <a:t>tidak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perlu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meninggalkan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tugas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utamanya</a:t>
            </a:r>
            <a:r>
              <a:rPr lang="en-US" sz="3600" dirty="0" smtClean="0">
                <a:latin typeface="Albertus Medium" pitchFamily="34" charset="0"/>
              </a:rPr>
              <a:t>.</a:t>
            </a:r>
          </a:p>
          <a:p>
            <a:pPr eaLnBrk="1" hangingPunct="1"/>
            <a:endParaRPr lang="en-US" sz="3600" dirty="0" smtClean="0">
              <a:latin typeface="Albertus Medium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rgbClr val="002060"/>
                </a:solidFill>
                <a:latin typeface="Allegro BT" pitchFamily="82" charset="0"/>
              </a:rPr>
              <a:t>MENGAPA PTK?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 marL="441325" indent="-441325" eaLnBrk="1" hangingPunct="1"/>
            <a:r>
              <a:rPr lang="en-US" sz="3600" dirty="0" err="1" smtClean="0">
                <a:latin typeface="Albertus Medium" pitchFamily="34" charset="0"/>
              </a:rPr>
              <a:t>Mengembangkan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iklim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akademik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dan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profesionalisme</a:t>
            </a:r>
            <a:r>
              <a:rPr lang="en-US" sz="3600" dirty="0" smtClean="0">
                <a:latin typeface="Albertus Medium" pitchFamily="34" charset="0"/>
              </a:rPr>
              <a:t> guru, </a:t>
            </a:r>
            <a:r>
              <a:rPr lang="en-US" sz="3600" dirty="0" err="1" smtClean="0">
                <a:latin typeface="Albertus Medium" pitchFamily="34" charset="0"/>
              </a:rPr>
              <a:t>khususnya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jika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dilakukan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secara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kolaboratif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dengan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peneliti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dari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id-ID" sz="3600" dirty="0" smtClean="0">
                <a:latin typeface="Albertus Medium" pitchFamily="34" charset="0"/>
              </a:rPr>
              <a:t>PT/LPTK.</a:t>
            </a:r>
            <a:endParaRPr lang="en-US" sz="3600" dirty="0" smtClean="0">
              <a:latin typeface="Albertus Medium" pitchFamily="34" charset="0"/>
            </a:endParaRPr>
          </a:p>
          <a:p>
            <a:pPr marL="441325" indent="-441325" eaLnBrk="1" hangingPunct="1"/>
            <a:r>
              <a:rPr lang="en-US" sz="3600" dirty="0" err="1" smtClean="0">
                <a:latin typeface="Albertus Medium" pitchFamily="34" charset="0"/>
              </a:rPr>
              <a:t>Dapat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segera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dilaksanakan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pada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saat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muncul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kebutuhan</a:t>
            </a:r>
            <a:r>
              <a:rPr lang="en-US" sz="3600" dirty="0" smtClean="0">
                <a:latin typeface="Albertus Medium" pitchFamily="34" charset="0"/>
              </a:rPr>
              <a:t>.</a:t>
            </a:r>
          </a:p>
          <a:p>
            <a:pPr marL="441325" indent="-441325" eaLnBrk="1" hangingPunct="1"/>
            <a:r>
              <a:rPr lang="en-US" sz="3600" dirty="0" err="1" smtClean="0">
                <a:latin typeface="Albertus Medium" pitchFamily="34" charset="0"/>
              </a:rPr>
              <a:t>Dilaksanakan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dengan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tujuan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perbaikan</a:t>
            </a:r>
            <a:endParaRPr lang="en-US" sz="3600" dirty="0" smtClean="0">
              <a:latin typeface="Albertus Medium" pitchFamily="34" charset="0"/>
            </a:endParaRPr>
          </a:p>
          <a:p>
            <a:pPr marL="441325" indent="-441325" eaLnBrk="1" hangingPunct="1"/>
            <a:r>
              <a:rPr lang="en-US" sz="3600" dirty="0" err="1" smtClean="0">
                <a:latin typeface="Albertus Medium" pitchFamily="34" charset="0"/>
              </a:rPr>
              <a:t>Murah</a:t>
            </a:r>
            <a:r>
              <a:rPr lang="en-US" sz="3600" dirty="0" smtClean="0">
                <a:latin typeface="Albertus Medium" pitchFamily="34" charset="0"/>
              </a:rPr>
              <a:t> </a:t>
            </a:r>
            <a:r>
              <a:rPr lang="en-US" sz="3600" dirty="0" err="1" smtClean="0">
                <a:latin typeface="Albertus Medium" pitchFamily="34" charset="0"/>
              </a:rPr>
              <a:t>biayanya</a:t>
            </a:r>
            <a:r>
              <a:rPr lang="en-US" sz="3600" dirty="0" smtClean="0">
                <a:latin typeface="Albertus Medium" pitchFamily="34" charset="0"/>
              </a:rPr>
              <a:t>.</a:t>
            </a:r>
          </a:p>
          <a:p>
            <a:pPr eaLnBrk="1" hangingPunct="1"/>
            <a:endParaRPr lang="en-US" sz="3600" dirty="0" smtClean="0">
              <a:latin typeface="Albertus Medium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rgbClr val="002060"/>
                </a:solidFill>
                <a:latin typeface="Allegro BT" pitchFamily="82" charset="0"/>
              </a:rPr>
              <a:t>MASALAH PENELITIAN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05000"/>
            <a:ext cx="8229600" cy="4191000"/>
          </a:xfrm>
        </p:spPr>
        <p:txBody>
          <a:bodyPr/>
          <a:lstStyle/>
          <a:p>
            <a:pPr marL="441325" indent="-441325" eaLnBrk="1" hangingPunct="1"/>
            <a:r>
              <a:rPr lang="en-US" sz="4000" dirty="0" err="1" smtClean="0">
                <a:latin typeface="Albertus Medium" pitchFamily="34" charset="0"/>
              </a:rPr>
              <a:t>Berasal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dari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kondisi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nyata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di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lapangan</a:t>
            </a:r>
            <a:r>
              <a:rPr lang="en-US" sz="4000" dirty="0" smtClean="0">
                <a:latin typeface="Albertus Medium" pitchFamily="34" charset="0"/>
              </a:rPr>
              <a:t>.</a:t>
            </a:r>
          </a:p>
          <a:p>
            <a:pPr marL="441325" indent="-441325" eaLnBrk="1" hangingPunct="1"/>
            <a:r>
              <a:rPr lang="en-US" sz="4000" dirty="0" err="1" smtClean="0">
                <a:latin typeface="Albertus Medium" pitchFamily="34" charset="0"/>
              </a:rPr>
              <a:t>Benar-benar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mendesak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untuk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dilaksanakan</a:t>
            </a:r>
            <a:r>
              <a:rPr lang="en-US" sz="4000" dirty="0" smtClean="0">
                <a:latin typeface="Albertus Medium" pitchFamily="34" charset="0"/>
              </a:rPr>
              <a:t>.</a:t>
            </a:r>
          </a:p>
          <a:p>
            <a:pPr marL="441325" indent="-441325" eaLnBrk="1" hangingPunct="1"/>
            <a:r>
              <a:rPr lang="en-US" sz="4000" dirty="0" err="1" smtClean="0">
                <a:latin typeface="Albertus Medium" pitchFamily="34" charset="0"/>
              </a:rPr>
              <a:t>Menunjukkan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harapan</a:t>
            </a:r>
            <a:r>
              <a:rPr lang="en-US" sz="4000" dirty="0" smtClean="0">
                <a:latin typeface="Albertus Medium" pitchFamily="34" charset="0"/>
              </a:rPr>
              <a:t> (</a:t>
            </a:r>
            <a:r>
              <a:rPr lang="en-US" sz="4000" dirty="0" err="1" smtClean="0">
                <a:latin typeface="Albertus Medium" pitchFamily="34" charset="0"/>
              </a:rPr>
              <a:t>berpotensi</a:t>
            </a:r>
            <a:r>
              <a:rPr lang="en-US" sz="4000" dirty="0" smtClean="0">
                <a:latin typeface="Albertus Medium" pitchFamily="34" charset="0"/>
              </a:rPr>
              <a:t>) </a:t>
            </a:r>
            <a:r>
              <a:rPr lang="en-US" sz="4000" dirty="0" err="1" smtClean="0">
                <a:latin typeface="Albertus Medium" pitchFamily="34" charset="0"/>
              </a:rPr>
              <a:t>untuk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dapat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diselesaikan</a:t>
            </a:r>
            <a:endParaRPr lang="en-US" sz="4000" dirty="0" smtClean="0">
              <a:latin typeface="Albertus Medium" pitchFamily="34" charset="0"/>
            </a:endParaRPr>
          </a:p>
          <a:p>
            <a:pPr marL="441325" indent="-441325" eaLnBrk="1" hangingPunct="1"/>
            <a:r>
              <a:rPr lang="en-US" sz="4000" dirty="0" err="1" smtClean="0">
                <a:latin typeface="Albertus Medium" pitchFamily="34" charset="0"/>
              </a:rPr>
              <a:t>Penyelesaiannya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merupakan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perbaikan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kualitas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proses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dan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hasil</a:t>
            </a:r>
            <a:r>
              <a:rPr lang="en-US" sz="4000" dirty="0" smtClean="0">
                <a:latin typeface="Albertus Medium" pitchFamily="34" charset="0"/>
              </a:rPr>
              <a:t> </a:t>
            </a:r>
            <a:r>
              <a:rPr lang="en-US" sz="4000" dirty="0" err="1" smtClean="0">
                <a:latin typeface="Albertus Medium" pitchFamily="34" charset="0"/>
              </a:rPr>
              <a:t>pembelajaran</a:t>
            </a:r>
            <a:endParaRPr lang="en-US" sz="4000" dirty="0" smtClean="0">
              <a:latin typeface="Albertus Medium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311</TotalTime>
  <Words>350</Words>
  <Application>Microsoft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UNTUK  PERBAIKAN PROSES DAN HASIL BELAJAR &amp;  PENINGKATAN PROFESIONLISME GURU</vt:lpstr>
      <vt:lpstr>PEMBELAJARAN &amp; PROSES BELAJAR</vt:lpstr>
      <vt:lpstr>PROFESIONALISME GURU</vt:lpstr>
      <vt:lpstr>METODE PEMECAHAN MASALAH</vt:lpstr>
      <vt:lpstr>PENELITIAN FORMAL (Penelitian Akademik)</vt:lpstr>
      <vt:lpstr>PENELITIAN TINDAKAN KELAS (Classroom Action Research)</vt:lpstr>
      <vt:lpstr>MENGAPA PTK? (1)</vt:lpstr>
      <vt:lpstr>MENGAPA PTK? (2)</vt:lpstr>
      <vt:lpstr>MASALAH PENELITIAN </vt:lpstr>
      <vt:lpstr>PEMECAHAN MASALAH (Hipotesis Tindakan)</vt:lpstr>
      <vt:lpstr>RANCANGAN PENELITIAN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PENELITIAN TINDAKAN KELAS UNTUK PERBAIKAN PROSES DAN HASIL BELAJAR DAN PENINGKATAN PROFESIONALISME GURU</dc:title>
  <dc:creator>Toshiba</dc:creator>
  <cp:lastModifiedBy>Suyud Medhiatmaja</cp:lastModifiedBy>
  <cp:revision>23</cp:revision>
  <dcterms:created xsi:type="dcterms:W3CDTF">2005-12-12T14:55:23Z</dcterms:created>
  <dcterms:modified xsi:type="dcterms:W3CDTF">2016-10-09T10:33:19Z</dcterms:modified>
</cp:coreProperties>
</file>